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2"/>
  </p:notesMasterIdLst>
  <p:sldIdLst>
    <p:sldId id="256" r:id="rId2"/>
    <p:sldId id="257" r:id="rId3"/>
    <p:sldId id="268" r:id="rId4"/>
    <p:sldId id="289" r:id="rId5"/>
    <p:sldId id="291" r:id="rId6"/>
    <p:sldId id="288" r:id="rId7"/>
    <p:sldId id="258" r:id="rId8"/>
    <p:sldId id="292" r:id="rId9"/>
    <p:sldId id="290" r:id="rId10"/>
    <p:sldId id="286" r:id="rId11"/>
  </p:sldIdLst>
  <p:sldSz cx="9144000" cy="5143500" type="screen16x9"/>
  <p:notesSz cx="6858000" cy="9144000"/>
  <p:embeddedFontLst>
    <p:embeddedFont>
      <p:font typeface="Google Sans" panose="020B0600000101010101" charset="0"/>
      <p:regular r:id="rId13"/>
      <p:bold r:id="rId14"/>
      <p:italic r:id="rId15"/>
      <p:boldItalic r:id="rId16"/>
    </p:embeddedFont>
    <p:embeddedFont>
      <p:font typeface="Google Sans Medium" panose="020B0600000101010101" charset="0"/>
      <p:regular r:id="rId17"/>
      <p:bold r:id="rId18"/>
      <p:italic r:id="rId19"/>
      <p:boldItalic r:id="rId20"/>
    </p:embeddedFont>
    <p:embeddedFont>
      <p:font typeface="Roboto Mono Light" panose="00000009000000000000" pitchFamily="49" charset="0"/>
      <p:regular r:id="rId21"/>
      <p:bold r:id="rId22"/>
      <p:italic r:id="rId23"/>
      <p:boldItalic r:id="rId24"/>
    </p:embeddedFont>
    <p:embeddedFont>
      <p:font typeface="맑은 고딕 Semilight" panose="020B0502040204020203" pitchFamily="50" charset="-127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8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8dee1d198_1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28dee1d198_1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- Green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924000" y="1641625"/>
            <a:ext cx="4363200" cy="20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Quote">
  <p:cSld name="SECTION_TITLE_AND_DESCRIPTION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4312800" cy="41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pic>
        <p:nvPicPr>
          <p:cNvPr id="69" name="Google Shape;69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Number">
  <p:cSld name="SECTION_TITLE_AND_DESCRIPTION_1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title" hasCustomPrompt="1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700"/>
              <a:buNone/>
              <a:defRPr sz="8700">
                <a:solidFill>
                  <a:srgbClr val="202124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74" name="Google Shape;74;p19"/>
          <p:cNvSpPr txBox="1">
            <a:spLocks noGrp="1"/>
          </p:cNvSpPr>
          <p:nvPr>
            <p:ph type="title" idx="2"/>
          </p:nvPr>
        </p:nvSpPr>
        <p:spPr>
          <a:xfrm>
            <a:off x="311700" y="1257225"/>
            <a:ext cx="39942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title" idx="3"/>
          </p:nvPr>
        </p:nvSpPr>
        <p:spPr>
          <a:xfrm>
            <a:off x="311700" y="3302475"/>
            <a:ext cx="41211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pic>
        <p:nvPicPr>
          <p:cNvPr id="76" name="Google Shape;7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 hasCustomPrompt="1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None/>
              <a:defRPr sz="9000">
                <a:solidFill>
                  <a:srgbClr val="202124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80" name="Google Shape;8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title" idx="2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title" idx="3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(partner logos) - Red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924000" y="1597350"/>
            <a:ext cx="4440300" cy="17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Yellow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Full Screen 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title"/>
          </p:nvPr>
        </p:nvSpPr>
        <p:spPr>
          <a:xfrm>
            <a:off x="1014575" y="1293850"/>
            <a:ext cx="7114800" cy="24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2pPr>
            <a:lvl3pPr lvl="2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3pPr>
            <a:lvl4pPr lvl="3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4pPr>
            <a:lvl5pPr lvl="4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5pPr>
            <a:lvl6pPr lvl="5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6pPr>
            <a:lvl7pPr lvl="6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7pPr>
            <a:lvl8pPr lvl="7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8pPr>
            <a:lvl9pPr lvl="8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Split Screen (partner logos)" userDrawn="1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2" name="Google Shape;24;p5">
            <a:extLst>
              <a:ext uri="{FF2B5EF4-FFF2-40B4-BE49-F238E27FC236}">
                <a16:creationId xmlns:a16="http://schemas.microsoft.com/office/drawing/2014/main" id="{14DD1F9D-6D66-61CE-1A4F-E2FB1B8F43B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051550" y="914400"/>
            <a:ext cx="2451099" cy="1898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Split Screen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794975" y="1333800"/>
            <a:ext cx="3541800" cy="24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Full Screen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740450" y="1030300"/>
            <a:ext cx="3669600" cy="24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" type="twoColTx">
  <p:cSld name="TITLE_AND_TWO_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58" name="Google Shape;58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6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 Semilight" panose="020B0502040204020203" pitchFamily="50" charset="-127"/>
          <a:ea typeface="맑은 고딕 Semilight" panose="020B0502040204020203" pitchFamily="50" charset="-127"/>
          <a:cs typeface="맑은 고딕 Semilight" panose="020B0502040204020203" pitchFamily="50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7254594" cy="16389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/>
              <a:t>컴퓨터 네트워크</a:t>
            </a:r>
            <a:br>
              <a:rPr lang="en-US" altLang="ko-KR" sz="4400" dirty="0"/>
            </a:br>
            <a:r>
              <a:rPr lang="ko-KR" altLang="en-US" sz="4400" dirty="0"/>
              <a:t>실습과제 </a:t>
            </a:r>
            <a:r>
              <a:rPr lang="en-US" altLang="ko-KR" sz="4400" dirty="0"/>
              <a:t>1-1: Traceroute </a:t>
            </a:r>
            <a:r>
              <a:rPr lang="ko-KR" altLang="en-US" sz="4400" dirty="0"/>
              <a:t>적용</a:t>
            </a:r>
            <a:endParaRPr sz="4400" dirty="0"/>
          </a:p>
        </p:txBody>
      </p:sp>
      <p:sp>
        <p:nvSpPr>
          <p:cNvPr id="2" name="Google Shape;91;p22">
            <a:extLst>
              <a:ext uri="{FF2B5EF4-FFF2-40B4-BE49-F238E27FC236}">
                <a16:creationId xmlns:a16="http://schemas.microsoft.com/office/drawing/2014/main" id="{67757C8A-96AB-29A7-629F-2C263FBF2691}"/>
              </a:ext>
            </a:extLst>
          </p:cNvPr>
          <p:cNvSpPr txBox="1">
            <a:spLocks/>
          </p:cNvSpPr>
          <p:nvPr/>
        </p:nvSpPr>
        <p:spPr>
          <a:xfrm>
            <a:off x="430400" y="3220572"/>
            <a:ext cx="5634224" cy="961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Google Sans"/>
              <a:buNone/>
              <a:defRPr sz="4200" b="1" i="0" u="none" strike="noStrike" cap="none">
                <a:solidFill>
                  <a:schemeClr val="dk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en-US" altLang="ko-KR" sz="1800" dirty="0"/>
              <a:t>20204062 </a:t>
            </a:r>
            <a:r>
              <a:rPr lang="ko-KR" altLang="en-US" sz="1800" dirty="0"/>
              <a:t>이인규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5BAA65-1B5A-875B-EB68-FEB63A4CF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3307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9E49A-6091-9332-C812-3CA1283C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789584"/>
            <a:ext cx="7577418" cy="2915079"/>
          </a:xfrm>
        </p:spPr>
        <p:txBody>
          <a:bodyPr>
            <a:normAutofit/>
          </a:bodyPr>
          <a:lstStyle/>
          <a:p>
            <a:pPr algn="l"/>
            <a:r>
              <a:rPr lang="ko-KR" altLang="en-US" dirty="0"/>
              <a:t>과제 내용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1800" dirty="0"/>
              <a:t>1. Traceroute</a:t>
            </a:r>
            <a:r>
              <a:rPr lang="ko-KR" altLang="en-US" sz="1800" dirty="0"/>
              <a:t>을 사용하여 임의의 지정된 목적지 경로에 따라 출발지에서    </a:t>
            </a:r>
            <a:br>
              <a:rPr lang="en-US" altLang="ko-KR" sz="1800" dirty="0"/>
            </a:br>
            <a:r>
              <a:rPr lang="en-US" altLang="ko-KR" sz="1800" dirty="0"/>
              <a:t>   </a:t>
            </a:r>
            <a:r>
              <a:rPr lang="ko-KR" altLang="en-US" sz="1800" dirty="0"/>
              <a:t>라우터까지 지연을 측정하고 분석</a:t>
            </a:r>
            <a:br>
              <a:rPr lang="en-US" altLang="ko-KR" sz="1800" dirty="0"/>
            </a:br>
            <a:r>
              <a:rPr lang="en-US" altLang="ko-KR" sz="1800" dirty="0"/>
              <a:t>- </a:t>
            </a:r>
            <a:r>
              <a:rPr lang="ko-KR" altLang="en-US" sz="1800" dirty="0"/>
              <a:t>하루 중 다른 세번의 시간에 측정하여 왕복 지연의 평균</a:t>
            </a:r>
            <a:r>
              <a:rPr lang="en-US" altLang="ko-KR" sz="1800" dirty="0"/>
              <a:t>, </a:t>
            </a:r>
            <a:r>
              <a:rPr lang="ko-KR" altLang="en-US" sz="1800" dirty="0"/>
              <a:t>표준편차 계산</a:t>
            </a:r>
            <a:br>
              <a:rPr lang="en-US" altLang="ko-KR" sz="1800" dirty="0"/>
            </a:br>
            <a:r>
              <a:rPr lang="en-US" altLang="ko-KR" sz="1800" dirty="0"/>
              <a:t>- </a:t>
            </a:r>
            <a:r>
              <a:rPr lang="ko-KR" altLang="en-US" sz="1800" dirty="0"/>
              <a:t>같은 대륙 및 다른 대륙의 출발지</a:t>
            </a:r>
            <a:r>
              <a:rPr lang="en-US" altLang="ko-KR" sz="1800" dirty="0"/>
              <a:t>, </a:t>
            </a:r>
            <a:r>
              <a:rPr lang="ko-KR" altLang="en-US" sz="1800" dirty="0"/>
              <a:t>목적지 사이에서 측정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3735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07810A-3747-F2D7-9EF6-386170C5A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같은 대륙의 출발지 목적지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13B8A3-1D81-6CA7-32D1-AE05025200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89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477014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sz="1600" dirty="0"/>
              <a:t>순천향대학교 멀티미디어관 </a:t>
            </a:r>
            <a:r>
              <a:rPr lang="en-US" altLang="ko-KR" sz="1600" dirty="0"/>
              <a:t>– </a:t>
            </a:r>
            <a:r>
              <a:rPr lang="ko-KR" altLang="en-US" sz="1600" dirty="0"/>
              <a:t>롯데정보통신</a:t>
            </a:r>
            <a:br>
              <a:rPr lang="en-US" altLang="ko-KR" sz="1600" dirty="0"/>
            </a:br>
            <a:r>
              <a:rPr lang="en-US" altLang="ko-KR" sz="1600" dirty="0"/>
              <a:t>traceroute </a:t>
            </a:r>
            <a:r>
              <a:rPr lang="ko-KR" altLang="en-US" sz="1600" dirty="0"/>
              <a:t>결과 </a:t>
            </a:r>
            <a:r>
              <a:rPr lang="en-US" altLang="ko-KR" sz="1600" dirty="0"/>
              <a:t>(</a:t>
            </a:r>
            <a:r>
              <a:rPr lang="ko-KR" altLang="en-US" sz="1600" dirty="0"/>
              <a:t>같은 대륙의 출발지 목적지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9A5C83F-05AE-9D3D-4E56-44FF08857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9380"/>
            <a:ext cx="9144000" cy="23337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F46F1D-1E16-B030-430D-5FAF37943B60}"/>
              </a:ext>
            </a:extLst>
          </p:cNvPr>
          <p:cNvSpPr txBox="1"/>
          <p:nvPr/>
        </p:nvSpPr>
        <p:spPr>
          <a:xfrm>
            <a:off x="5230906" y="161363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https://www.ldcc.co.kr/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0136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477014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sz="1600" dirty="0"/>
              <a:t>순천향대학교 멀티미디어관 </a:t>
            </a:r>
            <a:r>
              <a:rPr lang="en-US" altLang="ko-KR" sz="1600" dirty="0"/>
              <a:t>– </a:t>
            </a:r>
            <a:r>
              <a:rPr lang="ko-KR" altLang="en-US" sz="1600" dirty="0"/>
              <a:t>롯데정보통신</a:t>
            </a:r>
            <a:br>
              <a:rPr lang="en-US" altLang="ko-KR" sz="1600" dirty="0"/>
            </a:br>
            <a:r>
              <a:rPr lang="en-US" altLang="ko-KR" sz="1600" dirty="0"/>
              <a:t>traceroute </a:t>
            </a:r>
            <a:r>
              <a:rPr lang="ko-KR" altLang="en-US" sz="1600" dirty="0"/>
              <a:t>결과 </a:t>
            </a:r>
            <a:r>
              <a:rPr lang="en-US" altLang="ko-KR" sz="1600" dirty="0"/>
              <a:t>(</a:t>
            </a:r>
            <a:r>
              <a:rPr lang="ko-KR" altLang="en-US" sz="1600" dirty="0"/>
              <a:t>같은 대륙의 출발지 목적지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F46F1D-1E16-B030-430D-5FAF37943B60}"/>
              </a:ext>
            </a:extLst>
          </p:cNvPr>
          <p:cNvSpPr txBox="1"/>
          <p:nvPr/>
        </p:nvSpPr>
        <p:spPr>
          <a:xfrm>
            <a:off x="5230906" y="161363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https://www.ldcc.co.kr/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A954140-FC03-F693-CCAE-D99779F83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0930"/>
            <a:ext cx="9144000" cy="9911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03C662-6A03-0241-D1AF-5D5944A1E457}"/>
              </a:ext>
            </a:extLst>
          </p:cNvPr>
          <p:cNvSpPr txBox="1"/>
          <p:nvPr/>
        </p:nvSpPr>
        <p:spPr>
          <a:xfrm>
            <a:off x="0" y="2151531"/>
            <a:ext cx="5788764" cy="523220"/>
          </a:xfrm>
          <a:prstGeom prst="rect">
            <a:avLst/>
          </a:prstGeom>
          <a:noFill/>
          <a:ln w="12700">
            <a:solidFill>
              <a:srgbClr val="3C81F3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같은 대륙을 이동하는 과정에서는 해저케이블을 이용하지 않기 때문에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적은 지연시간으로 접속할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164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6A34B8-92BB-7B4D-C20C-3888EA7E8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000" y="1641625"/>
            <a:ext cx="4791000" cy="2012700"/>
          </a:xfrm>
        </p:spPr>
        <p:txBody>
          <a:bodyPr/>
          <a:lstStyle/>
          <a:p>
            <a:r>
              <a:rPr lang="ko-KR" altLang="en-US"/>
              <a:t>다른 대륙의 출발지 목적지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8EFBACE-1597-CF0C-EF8D-E345CD8363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37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477014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sz="1600" dirty="0"/>
              <a:t>순천향대학교 멀티미디어관 </a:t>
            </a:r>
            <a:r>
              <a:rPr lang="en-US" altLang="ko-KR" sz="1600" dirty="0"/>
              <a:t>– Arduino.cc(</a:t>
            </a:r>
            <a:r>
              <a:rPr lang="ko-KR" altLang="en-US" sz="1600" dirty="0" err="1"/>
              <a:t>아두이노</a:t>
            </a:r>
            <a:r>
              <a:rPr lang="en-US" altLang="ko-KR" sz="1600" dirty="0"/>
              <a:t>)</a:t>
            </a:r>
            <a:br>
              <a:rPr lang="en-US" altLang="ko-KR" sz="1600" dirty="0"/>
            </a:br>
            <a:r>
              <a:rPr lang="en-US" altLang="ko-KR" sz="1600" dirty="0"/>
              <a:t>traceroute </a:t>
            </a:r>
            <a:r>
              <a:rPr lang="ko-KR" altLang="en-US" sz="1600" dirty="0"/>
              <a:t>결과 </a:t>
            </a:r>
            <a:r>
              <a:rPr lang="en-US" altLang="ko-KR" sz="1600" dirty="0"/>
              <a:t>(</a:t>
            </a:r>
            <a:r>
              <a:rPr lang="ko-KR" altLang="en-US" sz="1600" dirty="0"/>
              <a:t>다른 대륙의 출발지 목적지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6E6D03E-3113-4278-765C-D4215B7A2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9297"/>
            <a:ext cx="9144000" cy="1828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37E924-5DC5-F9F5-64DA-2A973B57A9C3}"/>
              </a:ext>
            </a:extLst>
          </p:cNvPr>
          <p:cNvSpPr txBox="1"/>
          <p:nvPr/>
        </p:nvSpPr>
        <p:spPr>
          <a:xfrm>
            <a:off x="5230906" y="161363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https://www.arduino.cc/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3254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477014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sz="1600" dirty="0"/>
              <a:t>순천향대학교 멀티미디어관 </a:t>
            </a:r>
            <a:r>
              <a:rPr lang="en-US" altLang="ko-KR" sz="1600" dirty="0"/>
              <a:t>– Arduino.cc(</a:t>
            </a:r>
            <a:r>
              <a:rPr lang="ko-KR" altLang="en-US" sz="1600" dirty="0" err="1"/>
              <a:t>아두이노</a:t>
            </a:r>
            <a:r>
              <a:rPr lang="en-US" altLang="ko-KR" sz="1600" dirty="0"/>
              <a:t>)</a:t>
            </a:r>
            <a:br>
              <a:rPr lang="en-US" altLang="ko-KR" sz="1600" dirty="0"/>
            </a:br>
            <a:r>
              <a:rPr lang="ko-KR" altLang="en-US" sz="1600" dirty="0"/>
              <a:t>왕복 지연의 평균</a:t>
            </a:r>
            <a:r>
              <a:rPr lang="en-US" altLang="ko-KR" sz="1600" dirty="0"/>
              <a:t>, </a:t>
            </a:r>
            <a:r>
              <a:rPr lang="ko-KR" altLang="en-US" sz="1600" dirty="0"/>
              <a:t>표준편차 계산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15ED394-C836-AF0F-70D1-CA873B67A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4686"/>
            <a:ext cx="9144000" cy="9436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E183436-8036-F400-A276-D289834065C5}"/>
              </a:ext>
            </a:extLst>
          </p:cNvPr>
          <p:cNvSpPr txBox="1"/>
          <p:nvPr/>
        </p:nvSpPr>
        <p:spPr>
          <a:xfrm>
            <a:off x="0" y="2151531"/>
            <a:ext cx="5509842" cy="954107"/>
          </a:xfrm>
          <a:prstGeom prst="rect">
            <a:avLst/>
          </a:prstGeom>
          <a:noFill/>
          <a:ln w="12700">
            <a:solidFill>
              <a:srgbClr val="3C81F3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다른 대륙으로 이동하는 과정에서 해저케이블을 이용하게 되는데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빨간색으로 칠해져 있는 부분에서 큰 측정시간이 발생한다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빨간색으로 칠해진 부분에서 해저케이블을 이용하는 것으로</a:t>
            </a:r>
            <a:endParaRPr lang="en-US" altLang="ko-KR" dirty="0"/>
          </a:p>
          <a:p>
            <a:r>
              <a:rPr lang="ko-KR" altLang="en-US" dirty="0"/>
              <a:t>추측할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6436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477014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sz="1600" dirty="0"/>
              <a:t>왕복 지연의 평균</a:t>
            </a:r>
            <a:r>
              <a:rPr lang="en-US" altLang="ko-KR" sz="1600" dirty="0"/>
              <a:t>, </a:t>
            </a:r>
            <a:r>
              <a:rPr lang="ko-KR" altLang="en-US" sz="1600" dirty="0"/>
              <a:t>표준편차 계산 비교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15ED394-C836-AF0F-70D1-CA873B67A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7946"/>
            <a:ext cx="9144000" cy="9436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E93072-36C8-1EAD-742E-7A9EC7BDE336}"/>
              </a:ext>
            </a:extLst>
          </p:cNvPr>
          <p:cNvSpPr txBox="1"/>
          <p:nvPr/>
        </p:nvSpPr>
        <p:spPr>
          <a:xfrm>
            <a:off x="0" y="4037258"/>
            <a:ext cx="7114448" cy="307777"/>
          </a:xfrm>
          <a:prstGeom prst="rect">
            <a:avLst/>
          </a:prstGeom>
          <a:noFill/>
          <a:ln w="12700">
            <a:solidFill>
              <a:srgbClr val="3C81F3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같은 대륙으로의 연결이 다른 대륙으로의 연결보다 </a:t>
            </a:r>
            <a:r>
              <a:rPr lang="en-US" altLang="ko-KR" dirty="0"/>
              <a:t>2</a:t>
            </a:r>
            <a:r>
              <a:rPr lang="ko-KR" altLang="en-US" dirty="0"/>
              <a:t>배정도 빠른 것을 확인할 수 있었다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4B3670D-F5FD-3EE5-2BEC-FCD95B0A8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29218"/>
            <a:ext cx="9144000" cy="9911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5EA5C02-BA25-EE59-5B7C-634989A8F102}"/>
              </a:ext>
            </a:extLst>
          </p:cNvPr>
          <p:cNvSpPr txBox="1"/>
          <p:nvPr/>
        </p:nvSpPr>
        <p:spPr>
          <a:xfrm>
            <a:off x="0" y="1170169"/>
            <a:ext cx="952505" cy="307777"/>
          </a:xfrm>
          <a:prstGeom prst="rect">
            <a:avLst/>
          </a:prstGeom>
          <a:noFill/>
          <a:ln w="12700">
            <a:solidFill>
              <a:srgbClr val="3C81F3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다른 대륙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624083-EB71-4BB1-5C3E-A398FB78A8F7}"/>
              </a:ext>
            </a:extLst>
          </p:cNvPr>
          <p:cNvSpPr txBox="1"/>
          <p:nvPr/>
        </p:nvSpPr>
        <p:spPr>
          <a:xfrm>
            <a:off x="0" y="2521441"/>
            <a:ext cx="952505" cy="307777"/>
          </a:xfrm>
          <a:prstGeom prst="rect">
            <a:avLst/>
          </a:prstGeom>
          <a:noFill/>
          <a:ln w="12700">
            <a:solidFill>
              <a:srgbClr val="3C81F3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같은 대륙</a:t>
            </a:r>
          </a:p>
        </p:txBody>
      </p:sp>
    </p:spTree>
    <p:extLst>
      <p:ext uri="{BB962C8B-B14F-4D97-AF65-F5344CB8AC3E}">
        <p14:creationId xmlns:p14="http://schemas.microsoft.com/office/powerpoint/2010/main" val="1251988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222</Words>
  <Application>Microsoft Office PowerPoint</Application>
  <PresentationFormat>화면 슬라이드 쇼(16:9)</PresentationFormat>
  <Paragraphs>23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Google Sans</vt:lpstr>
      <vt:lpstr>Roboto Mono Light</vt:lpstr>
      <vt:lpstr>Google Sans Medium</vt:lpstr>
      <vt:lpstr>Arial</vt:lpstr>
      <vt:lpstr>맑은 고딕 Semilight</vt:lpstr>
      <vt:lpstr>DevFest 2021</vt:lpstr>
      <vt:lpstr>컴퓨터 네트워크 실습과제 1-1: Traceroute 적용</vt:lpstr>
      <vt:lpstr>과제 내용  1. Traceroute을 사용하여 임의의 지정된 목적지 경로에 따라 출발지에서        라우터까지 지연을 측정하고 분석 - 하루 중 다른 세번의 시간에 측정하여 왕복 지연의 평균, 표준편차 계산 - 같은 대륙 및 다른 대륙의 출발지, 목적지 사이에서 측정</vt:lpstr>
      <vt:lpstr>같은 대륙의 출발지 목적지</vt:lpstr>
      <vt:lpstr>순천향대학교 멀티미디어관 – 롯데정보통신 traceroute 결과 (같은 대륙의 출발지 목적지)</vt:lpstr>
      <vt:lpstr>순천향대학교 멀티미디어관 – 롯데정보통신 traceroute 결과 (같은 대륙의 출발지 목적지)</vt:lpstr>
      <vt:lpstr>다른 대륙의 출발지 목적지</vt:lpstr>
      <vt:lpstr>순천향대학교 멀티미디어관 – Arduino.cc(아두이노) traceroute 결과 (다른 대륙의 출발지 목적지)</vt:lpstr>
      <vt:lpstr>순천향대학교 멀티미디어관 – Arduino.cc(아두이노) 왕복 지연의 평균, 표준편차 계산</vt:lpstr>
      <vt:lpstr>왕복 지연의 평균, 표준편차 계산 비교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Onboarding Kit for New GDSC Leads 2023-24</dc:title>
  <dc:creator>In Gyu Lee</dc:creator>
  <cp:lastModifiedBy>In Gyu Lee</cp:lastModifiedBy>
  <cp:revision>133</cp:revision>
  <dcterms:modified xsi:type="dcterms:W3CDTF">2023-09-10T12:09:44Z</dcterms:modified>
</cp:coreProperties>
</file>